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DE1769-B92D-40F4-A68C-6A009FB0D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9AB3514-2DB7-470F-A535-9BEE323F09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60BFB2A-3B34-4B26-A85D-E80766934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F2B2A-C176-4EF0-B2AE-FA29B23F6708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6695DA-85D2-4854-8556-1D1D6C4A4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FED1D4-BC74-4AB7-BCFC-EB62C70DC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B4C32-0D1C-4C64-9430-BF4B7C85252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8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655BC9-359B-4CDD-BE46-8CF833D0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4A5E695-B360-4E0B-9EE2-2D0F58A882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D99FC8-3F93-47B8-B10E-028334222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F2B2A-C176-4EF0-B2AE-FA29B23F6708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02B7F1-DF74-4B7B-AB89-8C21EF33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7D33A7-552C-494B-A0A8-AEE8FB12F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B4C32-0D1C-4C64-9430-BF4B7C85252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05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A778CD9-BCDF-4A8B-BFC3-1A4DA1060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E1C1D6E-61A5-4458-B405-EF3BD1437B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588135-3593-4CF4-BADD-47B2E5DCE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F2B2A-C176-4EF0-B2AE-FA29B23F6708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72C83B-45FD-4214-8686-FF050D0FB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EC71D6-6928-4AEE-B8CC-C6713C024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B4C32-0D1C-4C64-9430-BF4B7C85252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20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AA2954-4C41-4699-95DA-BCB810DA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8EE6AF-77AF-42E9-967F-788DFA7A6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36F159-65AF-42FD-AE76-F7E2A467A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F2B2A-C176-4EF0-B2AE-FA29B23F6708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A830D9-3A0A-41E5-BEB9-D42C7BA4D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24F1B9-3C5F-421E-9D74-26FFFD144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B4C32-0D1C-4C64-9430-BF4B7C85252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72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37ACD7-8AEF-4C57-8EAF-A6275C2A5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0C84E43-87F1-4CA6-83E2-01D949930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D43780-5762-4FF0-9B4F-026CC12F0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F2B2A-C176-4EF0-B2AE-FA29B23F6708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84EC11-FE98-4FE9-9EE2-499D751FD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3213AF-CA47-4EE1-BD92-BF0084A6F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B4C32-0D1C-4C64-9430-BF4B7C85252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8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4A11D-4CE5-4AC3-87E7-C61D79EFC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D6B8E0-910B-40B7-B5D0-6456537A8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710E73E-5513-4BD8-9EE4-C58D7FB5C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50F2C0-3DEB-46B9-ABFC-0F7D158ED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F2B2A-C176-4EF0-B2AE-FA29B23F6708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83C8438-5027-4B4F-94D5-291A8815C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C6D8147-CEA6-4B69-8C3C-9C2CF66D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B4C32-0D1C-4C64-9430-BF4B7C85252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13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4E3467-0ACF-41BA-9655-5D80B93F9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3C86D42-4627-4A44-82D2-C924A44B3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B972A77-4F97-481F-ABA8-719FA440A5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81DF392-AC8E-4DB0-B32C-1C1350B1CE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4640FF7-52D4-4BAC-921E-2B5902A212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C93CCE1-8295-4D23-94B9-CA244873E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F2B2A-C176-4EF0-B2AE-FA29B23F6708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985B3FC-6353-4DD9-AB35-86ACB9F37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1BD4E9B-8D1C-445D-B53E-53A5D9951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B4C32-0D1C-4C64-9430-BF4B7C85252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3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9A0D7F-2071-4479-B1A9-32596452F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F9E3419-C1BF-4F07-B884-167AE84A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F2B2A-C176-4EF0-B2AE-FA29B23F6708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18CBA41-6305-457C-985F-A7598F6FA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B9D1F5E-1B60-4E94-8A59-05EBE944A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B4C32-0D1C-4C64-9430-BF4B7C85252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4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B57653D-C452-49FC-A6E9-14FFF3A8F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F2B2A-C176-4EF0-B2AE-FA29B23F6708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112430-516D-4ADC-A7E5-ED2182B80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E7C5E72-6E83-4367-8B29-E9F8F7C6C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B4C32-0D1C-4C64-9430-BF4B7C85252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55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FCC7CE-5EC8-495F-BF1D-1FB5728A0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8383B5-BEB1-494F-B3F5-8AC7B88B6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B8278A8-1CA3-450A-AA84-E2F27663F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934DFCB-A8A1-4F89-A26C-7EF449A51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F2B2A-C176-4EF0-B2AE-FA29B23F6708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FAF0E2-D327-4DDE-A321-BFF191B27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3A9E6E9-8E7C-43A7-8EAC-004A11000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B4C32-0D1C-4C64-9430-BF4B7C85252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3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AF953-140F-4FB6-BFC2-77B82E9CF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E17E65C-08EA-4949-ACDF-D83998F1FF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0E4CB2C-64E6-4E58-A17E-D243AF8418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A408269-843E-452E-BC49-60DB318A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F2B2A-C176-4EF0-B2AE-FA29B23F6708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74D154C-138E-4E79-A45C-D0878B0D4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31A72C-AB19-4605-BF2E-354FA1CA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B4C32-0D1C-4C64-9430-BF4B7C85252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60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C12916E-2E2E-4C3B-8814-B5598BD40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1BC953-6807-40BD-9BFC-3A461567C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DC1FB5-97FE-434A-B3A6-331951828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F2B2A-C176-4EF0-B2AE-FA29B23F6708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1D9C0D-14BB-493A-AE09-1FCA31DE67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9AE2B5-B2B9-469D-9732-81DDED5424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B4C32-0D1C-4C64-9430-BF4B7C85252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72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1735251C-E298-4D95-9EF0-3C5182E5BA8F}"/>
              </a:ext>
            </a:extLst>
          </p:cNvPr>
          <p:cNvGrpSpPr/>
          <p:nvPr/>
        </p:nvGrpSpPr>
        <p:grpSpPr>
          <a:xfrm>
            <a:off x="130977" y="112212"/>
            <a:ext cx="11946684" cy="6745275"/>
            <a:chOff x="130977" y="112212"/>
            <a:chExt cx="11946684" cy="6745275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F4BA8CA6-C535-41F8-8537-1B15FE3E5E3F}"/>
                </a:ext>
              </a:extLst>
            </p:cNvPr>
            <p:cNvSpPr/>
            <p:nvPr/>
          </p:nvSpPr>
          <p:spPr>
            <a:xfrm>
              <a:off x="8779944" y="225064"/>
              <a:ext cx="2231109" cy="512188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Bogen 5">
              <a:extLst>
                <a:ext uri="{FF2B5EF4-FFF2-40B4-BE49-F238E27FC236}">
                  <a16:creationId xmlns:a16="http://schemas.microsoft.com/office/drawing/2014/main" id="{7861C1B4-B9A1-4D34-9A45-EB8F17CA1641}"/>
                </a:ext>
              </a:extLst>
            </p:cNvPr>
            <p:cNvSpPr/>
            <p:nvPr/>
          </p:nvSpPr>
          <p:spPr>
            <a:xfrm rot="20828051">
              <a:off x="4019925" y="2087664"/>
              <a:ext cx="1818889" cy="275634"/>
            </a:xfrm>
            <a:prstGeom prst="arc">
              <a:avLst>
                <a:gd name="adj1" fmla="val 11072385"/>
                <a:gd name="adj2" fmla="val 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Bogen 6">
              <a:extLst>
                <a:ext uri="{FF2B5EF4-FFF2-40B4-BE49-F238E27FC236}">
                  <a16:creationId xmlns:a16="http://schemas.microsoft.com/office/drawing/2014/main" id="{05B07A76-2E19-4808-80F4-10DF4BE18264}"/>
                </a:ext>
              </a:extLst>
            </p:cNvPr>
            <p:cNvSpPr/>
            <p:nvPr/>
          </p:nvSpPr>
          <p:spPr>
            <a:xfrm rot="771949" flipV="1">
              <a:off x="3851269" y="3708633"/>
              <a:ext cx="2140013" cy="367074"/>
            </a:xfrm>
            <a:prstGeom prst="arc">
              <a:avLst>
                <a:gd name="adj1" fmla="val 11072385"/>
                <a:gd name="adj2" fmla="val 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Bogen 7">
              <a:extLst>
                <a:ext uri="{FF2B5EF4-FFF2-40B4-BE49-F238E27FC236}">
                  <a16:creationId xmlns:a16="http://schemas.microsoft.com/office/drawing/2014/main" id="{372490D2-DA22-43B3-8519-EE70FBD5E0DB}"/>
                </a:ext>
              </a:extLst>
            </p:cNvPr>
            <p:cNvSpPr/>
            <p:nvPr/>
          </p:nvSpPr>
          <p:spPr>
            <a:xfrm rot="771949" flipH="1">
              <a:off x="7476671" y="4274875"/>
              <a:ext cx="1911134" cy="1542427"/>
            </a:xfrm>
            <a:prstGeom prst="arc">
              <a:avLst>
                <a:gd name="adj1" fmla="val 10463468"/>
                <a:gd name="adj2" fmla="val 17383809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Rechteck: abgerundete Ecken 8">
              <a:extLst>
                <a:ext uri="{FF2B5EF4-FFF2-40B4-BE49-F238E27FC236}">
                  <a16:creationId xmlns:a16="http://schemas.microsoft.com/office/drawing/2014/main" id="{41C35C40-DE3A-47C9-81BA-7C430FE34E96}"/>
                </a:ext>
              </a:extLst>
            </p:cNvPr>
            <p:cNvSpPr/>
            <p:nvPr/>
          </p:nvSpPr>
          <p:spPr>
            <a:xfrm>
              <a:off x="5233988" y="3922995"/>
              <a:ext cx="3501369" cy="550105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Bogen 9">
              <a:extLst>
                <a:ext uri="{FF2B5EF4-FFF2-40B4-BE49-F238E27FC236}">
                  <a16:creationId xmlns:a16="http://schemas.microsoft.com/office/drawing/2014/main" id="{9D1E0E8B-5B28-41BE-915C-4DF198AD06DE}"/>
                </a:ext>
              </a:extLst>
            </p:cNvPr>
            <p:cNvSpPr/>
            <p:nvPr/>
          </p:nvSpPr>
          <p:spPr>
            <a:xfrm rot="771949" flipH="1">
              <a:off x="6969681" y="3396090"/>
              <a:ext cx="2298666" cy="2055455"/>
            </a:xfrm>
            <a:prstGeom prst="arc">
              <a:avLst>
                <a:gd name="adj1" fmla="val 10463468"/>
                <a:gd name="adj2" fmla="val 17383809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Rechteck: abgerundete Ecken 10">
              <a:extLst>
                <a:ext uri="{FF2B5EF4-FFF2-40B4-BE49-F238E27FC236}">
                  <a16:creationId xmlns:a16="http://schemas.microsoft.com/office/drawing/2014/main" id="{6B892793-767F-4AC3-AF1C-7CD680599150}"/>
                </a:ext>
              </a:extLst>
            </p:cNvPr>
            <p:cNvSpPr/>
            <p:nvPr/>
          </p:nvSpPr>
          <p:spPr>
            <a:xfrm>
              <a:off x="5765876" y="3283682"/>
              <a:ext cx="2553249" cy="550105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Bogen 11">
              <a:extLst>
                <a:ext uri="{FF2B5EF4-FFF2-40B4-BE49-F238E27FC236}">
                  <a16:creationId xmlns:a16="http://schemas.microsoft.com/office/drawing/2014/main" id="{FAC3966B-6D75-4711-A0C0-0E1F0F8F19E8}"/>
                </a:ext>
              </a:extLst>
            </p:cNvPr>
            <p:cNvSpPr/>
            <p:nvPr/>
          </p:nvSpPr>
          <p:spPr>
            <a:xfrm>
              <a:off x="6434138" y="1988940"/>
              <a:ext cx="3824287" cy="3330773"/>
            </a:xfrm>
            <a:prstGeom prst="arc">
              <a:avLst>
                <a:gd name="adj1" fmla="val 15632680"/>
                <a:gd name="adj2" fmla="val 34475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Bogen 12">
              <a:extLst>
                <a:ext uri="{FF2B5EF4-FFF2-40B4-BE49-F238E27FC236}">
                  <a16:creationId xmlns:a16="http://schemas.microsoft.com/office/drawing/2014/main" id="{9706A9CA-70C8-4F0C-B735-F62FF9236C52}"/>
                </a:ext>
              </a:extLst>
            </p:cNvPr>
            <p:cNvSpPr/>
            <p:nvPr/>
          </p:nvSpPr>
          <p:spPr>
            <a:xfrm>
              <a:off x="6286582" y="1257832"/>
              <a:ext cx="3824287" cy="3330773"/>
            </a:xfrm>
            <a:prstGeom prst="arc">
              <a:avLst>
                <a:gd name="adj1" fmla="val 15632680"/>
                <a:gd name="adj2" fmla="val 34475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: abgerundete Ecken 13">
              <a:extLst>
                <a:ext uri="{FF2B5EF4-FFF2-40B4-BE49-F238E27FC236}">
                  <a16:creationId xmlns:a16="http://schemas.microsoft.com/office/drawing/2014/main" id="{F8FB8475-6F82-4326-807E-1F4A54F9E544}"/>
                </a:ext>
              </a:extLst>
            </p:cNvPr>
            <p:cNvSpPr/>
            <p:nvPr/>
          </p:nvSpPr>
          <p:spPr>
            <a:xfrm>
              <a:off x="5748458" y="1563506"/>
              <a:ext cx="2914530" cy="574962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echteck: abgerundete Ecken 14">
              <a:extLst>
                <a:ext uri="{FF2B5EF4-FFF2-40B4-BE49-F238E27FC236}">
                  <a16:creationId xmlns:a16="http://schemas.microsoft.com/office/drawing/2014/main" id="{09525FC9-6417-4962-8574-19E237845603}"/>
                </a:ext>
              </a:extLst>
            </p:cNvPr>
            <p:cNvSpPr/>
            <p:nvPr/>
          </p:nvSpPr>
          <p:spPr>
            <a:xfrm>
              <a:off x="5820956" y="829709"/>
              <a:ext cx="2553249" cy="550105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: abgerundete Ecken 15">
              <a:extLst>
                <a:ext uri="{FF2B5EF4-FFF2-40B4-BE49-F238E27FC236}">
                  <a16:creationId xmlns:a16="http://schemas.microsoft.com/office/drawing/2014/main" id="{1D4BF145-4F92-419A-9149-0168E5536F7B}"/>
                </a:ext>
              </a:extLst>
            </p:cNvPr>
            <p:cNvSpPr/>
            <p:nvPr/>
          </p:nvSpPr>
          <p:spPr>
            <a:xfrm>
              <a:off x="1333501" y="700857"/>
              <a:ext cx="4021950" cy="686782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4F8E6FA5-1B9B-4B91-8504-13A2185E983C}"/>
                </a:ext>
              </a:extLst>
            </p:cNvPr>
            <p:cNvSpPr txBox="1"/>
            <p:nvPr/>
          </p:nvSpPr>
          <p:spPr>
            <a:xfrm>
              <a:off x="3827339" y="700857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DE" dirty="0"/>
            </a:p>
          </p:txBody>
        </p:sp>
        <p:sp>
          <p:nvSpPr>
            <p:cNvPr id="18" name="Rectangle 1">
              <a:extLst>
                <a:ext uri="{FF2B5EF4-FFF2-40B4-BE49-F238E27FC236}">
                  <a16:creationId xmlns:a16="http://schemas.microsoft.com/office/drawing/2014/main" id="{4ACBAA9B-B914-4235-8B18-1AFA70F079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1008" y="112212"/>
              <a:ext cx="10263739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altLang="de-DE" sz="2000" b="1" dirty="0"/>
                <a:t>P</a:t>
              </a:r>
              <a:r>
                <a:rPr kumimoji="0" lang="de-DE" altLang="de-DE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sychological and </a:t>
              </a:r>
              <a:r>
                <a:rPr lang="de-DE" altLang="de-DE" sz="2000" b="1" dirty="0"/>
                <a:t>N</a:t>
              </a:r>
              <a:r>
                <a:rPr kumimoji="0" lang="de-DE" altLang="de-DE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eurobiological </a:t>
              </a:r>
              <a:r>
                <a:rPr lang="de-DE" altLang="de-DE" sz="2000" b="1" dirty="0"/>
                <a:t>C</a:t>
              </a:r>
              <a:r>
                <a:rPr kumimoji="0" lang="de-DE" altLang="de-DE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ontrol </a:t>
              </a:r>
              <a:r>
                <a:rPr lang="de-DE" altLang="de-DE" sz="2000" b="1" dirty="0"/>
                <a:t>L</a:t>
              </a:r>
              <a:r>
                <a:rPr kumimoji="0" lang="de-DE" altLang="de-DE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oops  - </a:t>
              </a:r>
              <a:r>
                <a:rPr kumimoji="0" lang="de-DE" altLang="de-DE" sz="20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what</a:t>
              </a:r>
              <a:r>
                <a:rPr kumimoji="0" lang="de-DE" altLang="de-DE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de-DE" altLang="de-DE" sz="20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can</a:t>
              </a:r>
              <a:r>
                <a:rPr kumimoji="0" lang="de-DE" altLang="de-DE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de-DE" altLang="de-DE" sz="20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we</a:t>
              </a:r>
              <a:r>
                <a:rPr kumimoji="0" lang="de-DE" altLang="de-DE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 do?</a:t>
              </a:r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0A8582D6-F3D3-42CE-9C2E-578CE40088A0}"/>
                </a:ext>
              </a:extLst>
            </p:cNvPr>
            <p:cNvSpPr txBox="1"/>
            <p:nvPr/>
          </p:nvSpPr>
          <p:spPr>
            <a:xfrm>
              <a:off x="1303714" y="777011"/>
              <a:ext cx="385227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de-DE" sz="1400" dirty="0"/>
                <a:t>Extreme </a:t>
              </a:r>
              <a:r>
                <a:rPr lang="de-DE" sz="1400" dirty="0" err="1"/>
                <a:t>performance</a:t>
              </a:r>
              <a:r>
                <a:rPr lang="de-DE" sz="1400" dirty="0"/>
                <a:t> </a:t>
              </a:r>
              <a:r>
                <a:rPr lang="de-DE" sz="1400" dirty="0" err="1"/>
                <a:t>orientation</a:t>
              </a:r>
              <a:r>
                <a:rPr lang="de-DE" sz="1400" dirty="0"/>
                <a:t> and </a:t>
              </a:r>
              <a:r>
                <a:rPr lang="de-DE" sz="1400" dirty="0" err="1"/>
                <a:t>expectation</a:t>
              </a:r>
              <a:endParaRPr lang="de-DE" sz="1400" dirty="0"/>
            </a:p>
            <a:p>
              <a:pPr algn="r"/>
              <a:r>
                <a:rPr lang="de-DE" sz="1400" dirty="0"/>
                <a:t>Extreme </a:t>
              </a:r>
              <a:r>
                <a:rPr lang="de-DE" sz="1400" dirty="0" err="1"/>
                <a:t>psychological</a:t>
              </a:r>
              <a:r>
                <a:rPr lang="de-DE" sz="1400" dirty="0"/>
                <a:t> stress</a:t>
              </a:r>
            </a:p>
          </p:txBody>
        </p: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2EB3C2BE-FBAF-467B-A852-5F5C140BEE48}"/>
                </a:ext>
              </a:extLst>
            </p:cNvPr>
            <p:cNvSpPr txBox="1"/>
            <p:nvPr/>
          </p:nvSpPr>
          <p:spPr>
            <a:xfrm>
              <a:off x="6253954" y="970734"/>
              <a:ext cx="15930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/>
                <a:t>Neglect </a:t>
              </a:r>
              <a:r>
                <a:rPr lang="de-DE" sz="1400" dirty="0" err="1"/>
                <a:t>of</a:t>
              </a:r>
              <a:r>
                <a:rPr lang="de-DE" sz="1400" dirty="0"/>
                <a:t> </a:t>
              </a:r>
              <a:r>
                <a:rPr lang="de-DE" sz="1400" dirty="0" err="1"/>
                <a:t>self</a:t>
              </a:r>
              <a:r>
                <a:rPr lang="de-DE" sz="1400" dirty="0"/>
                <a:t>-care</a:t>
              </a: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E14BC8CB-F6B6-4C98-91B7-7AAFCBBCACA6}"/>
                </a:ext>
              </a:extLst>
            </p:cNvPr>
            <p:cNvSpPr txBox="1"/>
            <p:nvPr/>
          </p:nvSpPr>
          <p:spPr>
            <a:xfrm>
              <a:off x="5986463" y="1681163"/>
              <a:ext cx="27488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err="1"/>
                <a:t>Hypersensitization</a:t>
              </a:r>
              <a:r>
                <a:rPr lang="de-DE" sz="1400" dirty="0"/>
                <a:t> </a:t>
              </a:r>
              <a:r>
                <a:rPr lang="de-DE" sz="1400" dirty="0" err="1"/>
                <a:t>of</a:t>
              </a:r>
              <a:r>
                <a:rPr lang="de-DE" sz="1400" dirty="0"/>
                <a:t> </a:t>
              </a:r>
              <a:r>
                <a:rPr lang="de-DE" sz="1400" dirty="0" err="1"/>
                <a:t>the</a:t>
              </a:r>
              <a:r>
                <a:rPr lang="de-DE" sz="1400" dirty="0"/>
                <a:t> </a:t>
              </a:r>
              <a:r>
                <a:rPr lang="de-DE" sz="1400" dirty="0" err="1"/>
                <a:t>amygdala</a:t>
              </a:r>
              <a:endParaRPr lang="de-DE" sz="1400" dirty="0"/>
            </a:p>
          </p:txBody>
        </p:sp>
        <p:sp>
          <p:nvSpPr>
            <p:cNvPr id="22" name="Bogen 21">
              <a:extLst>
                <a:ext uri="{FF2B5EF4-FFF2-40B4-BE49-F238E27FC236}">
                  <a16:creationId xmlns:a16="http://schemas.microsoft.com/office/drawing/2014/main" id="{4D17188B-F898-4AAA-9D87-90F1DE93968B}"/>
                </a:ext>
              </a:extLst>
            </p:cNvPr>
            <p:cNvSpPr/>
            <p:nvPr/>
          </p:nvSpPr>
          <p:spPr>
            <a:xfrm rot="5678354" flipH="1">
              <a:off x="692553" y="2397578"/>
              <a:ext cx="2546181" cy="1657072"/>
            </a:xfrm>
            <a:prstGeom prst="arc">
              <a:avLst>
                <a:gd name="adj1" fmla="val 21523794"/>
                <a:gd name="adj2" fmla="val 4829297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3" name="Gerade Verbindung mit Pfeil 22">
              <a:extLst>
                <a:ext uri="{FF2B5EF4-FFF2-40B4-BE49-F238E27FC236}">
                  <a16:creationId xmlns:a16="http://schemas.microsoft.com/office/drawing/2014/main" id="{C5161737-23D4-4922-B57B-43A45B6F4796}"/>
                </a:ext>
              </a:extLst>
            </p:cNvPr>
            <p:cNvCxnSpPr>
              <a:cxnSpLocks/>
              <a:stCxn id="22" idx="0"/>
            </p:cNvCxnSpPr>
            <p:nvPr/>
          </p:nvCxnSpPr>
          <p:spPr>
            <a:xfrm>
              <a:off x="2096670" y="1960212"/>
              <a:ext cx="3669206" cy="1879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Bogen 23">
              <a:extLst>
                <a:ext uri="{FF2B5EF4-FFF2-40B4-BE49-F238E27FC236}">
                  <a16:creationId xmlns:a16="http://schemas.microsoft.com/office/drawing/2014/main" id="{B69C85BE-BACE-42CD-8992-265AE5DEEA35}"/>
                </a:ext>
              </a:extLst>
            </p:cNvPr>
            <p:cNvSpPr/>
            <p:nvPr/>
          </p:nvSpPr>
          <p:spPr>
            <a:xfrm flipV="1">
              <a:off x="7288471" y="1412201"/>
              <a:ext cx="2973346" cy="4553727"/>
            </a:xfrm>
            <a:prstGeom prst="arc">
              <a:avLst>
                <a:gd name="adj1" fmla="val 15632680"/>
                <a:gd name="adj2" fmla="val 34475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Bogen 24">
              <a:extLst>
                <a:ext uri="{FF2B5EF4-FFF2-40B4-BE49-F238E27FC236}">
                  <a16:creationId xmlns:a16="http://schemas.microsoft.com/office/drawing/2014/main" id="{AA14FFA5-1528-4078-B3A0-4130DB64A3B4}"/>
                </a:ext>
              </a:extLst>
            </p:cNvPr>
            <p:cNvSpPr/>
            <p:nvPr/>
          </p:nvSpPr>
          <p:spPr>
            <a:xfrm rot="19406020" flipH="1" flipV="1">
              <a:off x="1424326" y="3751080"/>
              <a:ext cx="1072864" cy="2044151"/>
            </a:xfrm>
            <a:prstGeom prst="arc">
              <a:avLst>
                <a:gd name="adj1" fmla="val 16551902"/>
                <a:gd name="adj2" fmla="val 4829297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Bogen 25">
              <a:extLst>
                <a:ext uri="{FF2B5EF4-FFF2-40B4-BE49-F238E27FC236}">
                  <a16:creationId xmlns:a16="http://schemas.microsoft.com/office/drawing/2014/main" id="{72EAE9DB-4A49-4663-B513-B453FAE10101}"/>
                </a:ext>
              </a:extLst>
            </p:cNvPr>
            <p:cNvSpPr/>
            <p:nvPr/>
          </p:nvSpPr>
          <p:spPr>
            <a:xfrm rot="20828051">
              <a:off x="2901934" y="4254369"/>
              <a:ext cx="2697255" cy="604762"/>
            </a:xfrm>
            <a:prstGeom prst="arc">
              <a:avLst>
                <a:gd name="adj1" fmla="val 11072385"/>
                <a:gd name="adj2" fmla="val 20959508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A4C4242C-F689-405E-8BB6-7806B497DC67}"/>
                </a:ext>
              </a:extLst>
            </p:cNvPr>
            <p:cNvSpPr txBox="1"/>
            <p:nvPr/>
          </p:nvSpPr>
          <p:spPr>
            <a:xfrm>
              <a:off x="6253954" y="3407374"/>
              <a:ext cx="17583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400" dirty="0" err="1"/>
                <a:t>Structural</a:t>
              </a:r>
              <a:r>
                <a:rPr lang="de-DE" sz="1400" dirty="0"/>
                <a:t> </a:t>
              </a:r>
              <a:r>
                <a:rPr lang="de-DE" sz="1400" dirty="0" err="1"/>
                <a:t>deficiences</a:t>
              </a:r>
              <a:endParaRPr lang="de-DE" sz="1200" dirty="0"/>
            </a:p>
          </p:txBody>
        </p:sp>
        <p:sp>
          <p:nvSpPr>
            <p:cNvPr id="28" name="Rechteck: abgerundete Ecken 27">
              <a:extLst>
                <a:ext uri="{FF2B5EF4-FFF2-40B4-BE49-F238E27FC236}">
                  <a16:creationId xmlns:a16="http://schemas.microsoft.com/office/drawing/2014/main" id="{33804D05-57F8-44C8-9236-49D48BE4DE6D}"/>
                </a:ext>
              </a:extLst>
            </p:cNvPr>
            <p:cNvSpPr/>
            <p:nvPr/>
          </p:nvSpPr>
          <p:spPr>
            <a:xfrm>
              <a:off x="5899742" y="2378592"/>
              <a:ext cx="2075711" cy="686782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B25A6E62-68D5-4CD5-8D0B-07E2774E981B}"/>
                </a:ext>
              </a:extLst>
            </p:cNvPr>
            <p:cNvSpPr txBox="1"/>
            <p:nvPr/>
          </p:nvSpPr>
          <p:spPr>
            <a:xfrm>
              <a:off x="6139026" y="2399656"/>
              <a:ext cx="1713738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400" dirty="0" err="1"/>
                <a:t>Toxic</a:t>
              </a:r>
              <a:r>
                <a:rPr lang="de-DE" sz="1400" dirty="0"/>
                <a:t> </a:t>
              </a:r>
              <a:r>
                <a:rPr lang="de-DE" sz="1400" dirty="0" err="1"/>
                <a:t>exposition</a:t>
              </a:r>
              <a:endParaRPr lang="de-DE" sz="1400" dirty="0"/>
            </a:p>
            <a:p>
              <a:pPr algn="ctr"/>
              <a:r>
                <a:rPr lang="de-DE" sz="1200" dirty="0"/>
                <a:t>e.g. </a:t>
              </a:r>
              <a:r>
                <a:rPr lang="de-DE" sz="1200" dirty="0" err="1"/>
                <a:t>mould</a:t>
              </a:r>
              <a:r>
                <a:rPr lang="de-DE" sz="1200" dirty="0"/>
                <a:t>, </a:t>
              </a:r>
              <a:r>
                <a:rPr lang="de-DE" sz="1200" dirty="0" err="1"/>
                <a:t>pesticides</a:t>
              </a:r>
              <a:endParaRPr lang="de-DE" sz="1200" dirty="0"/>
            </a:p>
            <a:p>
              <a:pPr algn="ctr"/>
              <a:r>
                <a:rPr lang="de-DE" sz="1200" dirty="0"/>
                <a:t>Technical </a:t>
              </a:r>
              <a:r>
                <a:rPr lang="de-DE" sz="1200" dirty="0" err="1"/>
                <a:t>oils</a:t>
              </a:r>
              <a:r>
                <a:rPr lang="de-DE" sz="1200" dirty="0"/>
                <a:t> and </a:t>
              </a:r>
              <a:r>
                <a:rPr lang="de-DE" sz="1200" dirty="0" err="1"/>
                <a:t>gasses</a:t>
              </a:r>
              <a:endParaRPr lang="de-DE" sz="1200" dirty="0"/>
            </a:p>
          </p:txBody>
        </p:sp>
        <p:sp>
          <p:nvSpPr>
            <p:cNvPr id="30" name="Rechteck: abgerundete Ecken 29">
              <a:extLst>
                <a:ext uri="{FF2B5EF4-FFF2-40B4-BE49-F238E27FC236}">
                  <a16:creationId xmlns:a16="http://schemas.microsoft.com/office/drawing/2014/main" id="{7B71F215-C073-4FFB-BD78-97D82A5BB641}"/>
                </a:ext>
              </a:extLst>
            </p:cNvPr>
            <p:cNvSpPr/>
            <p:nvPr/>
          </p:nvSpPr>
          <p:spPr>
            <a:xfrm>
              <a:off x="2389082" y="2314341"/>
              <a:ext cx="2602519" cy="151944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569378AB-897A-4D31-90DB-8686CC99600E}"/>
                </a:ext>
              </a:extLst>
            </p:cNvPr>
            <p:cNvSpPr txBox="1"/>
            <p:nvPr/>
          </p:nvSpPr>
          <p:spPr>
            <a:xfrm>
              <a:off x="2175401" y="2356459"/>
              <a:ext cx="2899063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400" dirty="0"/>
                <a:t>Multiplier </a:t>
              </a:r>
              <a:r>
                <a:rPr lang="de-DE" sz="1400" dirty="0" err="1"/>
                <a:t>of</a:t>
              </a:r>
              <a:r>
                <a:rPr lang="de-DE" sz="1400" dirty="0"/>
                <a:t> negative </a:t>
              </a:r>
              <a:r>
                <a:rPr lang="de-DE" sz="1400" dirty="0" err="1"/>
                <a:t>influences</a:t>
              </a:r>
              <a:r>
                <a:rPr lang="de-DE" sz="1400" dirty="0"/>
                <a:t>:</a:t>
              </a:r>
            </a:p>
            <a:p>
              <a:pPr marL="285750" indent="-104775" algn="ctr">
                <a:buFont typeface="Arial" panose="020B0604020202020204" pitchFamily="34" charset="0"/>
                <a:buChar char="•"/>
              </a:pPr>
              <a:r>
                <a:rPr lang="de-DE" sz="1400" dirty="0"/>
                <a:t>Lack </a:t>
              </a:r>
              <a:r>
                <a:rPr lang="de-DE" sz="1400" dirty="0" err="1"/>
                <a:t>of</a:t>
              </a:r>
              <a:r>
                <a:rPr lang="de-DE" sz="1400" dirty="0"/>
                <a:t> </a:t>
              </a:r>
              <a:r>
                <a:rPr lang="de-DE" sz="1400" dirty="0" err="1"/>
                <a:t>basic</a:t>
              </a:r>
              <a:r>
                <a:rPr lang="de-DE" sz="1400" dirty="0"/>
                <a:t> </a:t>
              </a:r>
              <a:r>
                <a:rPr lang="de-DE" sz="1400" dirty="0" err="1"/>
                <a:t>security</a:t>
              </a:r>
              <a:r>
                <a:rPr lang="de-DE" sz="1400" dirty="0"/>
                <a:t> </a:t>
              </a:r>
              <a:r>
                <a:rPr lang="de-DE" sz="1400" dirty="0" err="1"/>
                <a:t>experience</a:t>
              </a:r>
              <a:r>
                <a:rPr lang="de-DE" sz="1400" dirty="0"/>
                <a:t>:</a:t>
              </a:r>
            </a:p>
            <a:p>
              <a:pPr algn="ctr"/>
              <a:r>
                <a:rPr lang="de-DE" sz="1200" dirty="0" err="1"/>
                <a:t>Birth</a:t>
              </a:r>
              <a:r>
                <a:rPr lang="de-DE" sz="1200" dirty="0"/>
                <a:t> and </a:t>
              </a:r>
              <a:r>
                <a:rPr lang="de-DE" sz="1200" dirty="0" err="1"/>
                <a:t>early</a:t>
              </a:r>
              <a:r>
                <a:rPr lang="de-DE" sz="1200" dirty="0"/>
                <a:t> </a:t>
              </a:r>
              <a:r>
                <a:rPr lang="de-DE" sz="1200" dirty="0" err="1"/>
                <a:t>childhood</a:t>
              </a:r>
              <a:r>
                <a:rPr lang="de-DE" sz="1200" dirty="0"/>
                <a:t> </a:t>
              </a:r>
              <a:r>
                <a:rPr lang="de-DE" sz="1200" dirty="0" err="1"/>
                <a:t>traumas</a:t>
              </a:r>
              <a:endParaRPr lang="de-DE" sz="1200" dirty="0"/>
            </a:p>
            <a:p>
              <a:pPr algn="ctr"/>
              <a:r>
                <a:rPr lang="de-DE" sz="1200" dirty="0" err="1"/>
                <a:t>Chronic</a:t>
              </a:r>
              <a:r>
                <a:rPr lang="de-DE" sz="1200" dirty="0"/>
                <a:t> </a:t>
              </a:r>
              <a:r>
                <a:rPr lang="de-DE" sz="1200" dirty="0" err="1"/>
                <a:t>helplessness</a:t>
              </a:r>
              <a:r>
                <a:rPr lang="de-DE" sz="1200" dirty="0"/>
                <a:t> </a:t>
              </a:r>
              <a:r>
                <a:rPr lang="de-DE" sz="1200" dirty="0" err="1"/>
                <a:t>experiences</a:t>
              </a:r>
              <a:endParaRPr lang="de-DE" sz="1200" dirty="0"/>
            </a:p>
            <a:p>
              <a:pPr algn="ctr"/>
              <a:endParaRPr lang="de-DE" sz="1200" dirty="0"/>
            </a:p>
            <a:p>
              <a:pPr marL="285750" indent="-104775">
                <a:buFont typeface="Arial" panose="020B0604020202020204" pitchFamily="34" charset="0"/>
                <a:buChar char="•"/>
              </a:pPr>
              <a:r>
                <a:rPr lang="de-DE" sz="1400" dirty="0"/>
                <a:t>Genetic </a:t>
              </a:r>
              <a:r>
                <a:rPr lang="de-DE" sz="1400" dirty="0" err="1"/>
                <a:t>deficiencies</a:t>
              </a:r>
              <a:r>
                <a:rPr lang="de-DE" sz="1400" dirty="0"/>
                <a:t>: </a:t>
              </a:r>
              <a:r>
                <a:rPr lang="de-DE" sz="1200" dirty="0"/>
                <a:t> </a:t>
              </a:r>
            </a:p>
            <a:p>
              <a:pPr algn="ctr"/>
              <a:r>
                <a:rPr lang="de-DE" sz="1200" dirty="0"/>
                <a:t>e.g. </a:t>
              </a:r>
              <a:r>
                <a:rPr lang="de-DE" sz="1200" dirty="0" err="1"/>
                <a:t>detoxification</a:t>
              </a:r>
              <a:r>
                <a:rPr lang="de-DE" sz="1200" dirty="0"/>
                <a:t> </a:t>
              </a:r>
              <a:r>
                <a:rPr lang="de-DE" sz="1200" dirty="0" err="1"/>
                <a:t>capacities</a:t>
              </a:r>
              <a:endParaRPr lang="de-DE" sz="1200" dirty="0"/>
            </a:p>
          </p:txBody>
        </p:sp>
        <p:sp>
          <p:nvSpPr>
            <p:cNvPr id="32" name="Rechteck: abgerundete Ecken 31">
              <a:extLst>
                <a:ext uri="{FF2B5EF4-FFF2-40B4-BE49-F238E27FC236}">
                  <a16:creationId xmlns:a16="http://schemas.microsoft.com/office/drawing/2014/main" id="{B2C128F7-7591-4C6F-915A-4E4A47C1CB9E}"/>
                </a:ext>
              </a:extLst>
            </p:cNvPr>
            <p:cNvSpPr/>
            <p:nvPr/>
          </p:nvSpPr>
          <p:spPr>
            <a:xfrm>
              <a:off x="7472363" y="4675544"/>
              <a:ext cx="2209800" cy="1296334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5D956757-7545-4D33-B473-8AE9193D12F6}"/>
                </a:ext>
              </a:extLst>
            </p:cNvPr>
            <p:cNvSpPr txBox="1"/>
            <p:nvPr/>
          </p:nvSpPr>
          <p:spPr>
            <a:xfrm>
              <a:off x="7608866" y="4809050"/>
              <a:ext cx="1915845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400" dirty="0" err="1"/>
                <a:t>Insufficient</a:t>
              </a:r>
              <a:r>
                <a:rPr lang="de-DE" sz="1400" dirty="0"/>
                <a:t> </a:t>
              </a:r>
              <a:r>
                <a:rPr lang="de-DE" sz="1400" dirty="0" err="1"/>
                <a:t>biochemical</a:t>
              </a:r>
              <a:endParaRPr lang="de-DE" sz="1400" dirty="0"/>
            </a:p>
            <a:p>
              <a:pPr algn="ctr"/>
              <a:r>
                <a:rPr lang="de-DE" sz="1400" dirty="0"/>
                <a:t> </a:t>
              </a:r>
              <a:r>
                <a:rPr lang="de-DE" sz="1400" dirty="0" err="1"/>
                <a:t>regulatory</a:t>
              </a:r>
              <a:r>
                <a:rPr lang="de-DE" sz="1400" dirty="0"/>
                <a:t> </a:t>
              </a:r>
              <a:r>
                <a:rPr lang="de-DE" sz="1400" dirty="0" err="1"/>
                <a:t>loops</a:t>
              </a:r>
              <a:endParaRPr lang="de-DE" sz="1400" dirty="0"/>
            </a:p>
            <a:p>
              <a:pPr algn="ctr"/>
              <a:endParaRPr lang="de-DE" sz="1400" dirty="0"/>
            </a:p>
            <a:p>
              <a:pPr algn="ctr"/>
              <a:r>
                <a:rPr lang="de-DE" sz="1400" dirty="0" err="1"/>
                <a:t>Heightened</a:t>
              </a:r>
              <a:r>
                <a:rPr lang="de-DE" sz="1400" dirty="0"/>
                <a:t> </a:t>
              </a:r>
            </a:p>
            <a:p>
              <a:pPr algn="ctr"/>
              <a:r>
                <a:rPr lang="de-DE" sz="1400" dirty="0" err="1"/>
                <a:t>sympathetic</a:t>
              </a:r>
              <a:r>
                <a:rPr lang="de-DE" sz="1400" dirty="0"/>
                <a:t> </a:t>
              </a:r>
              <a:r>
                <a:rPr lang="de-DE" sz="1400" dirty="0" err="1"/>
                <a:t>response</a:t>
              </a:r>
              <a:endParaRPr lang="de-DE" sz="1200" dirty="0"/>
            </a:p>
          </p:txBody>
        </p:sp>
        <p:sp>
          <p:nvSpPr>
            <p:cNvPr id="34" name="Textfeld 33">
              <a:extLst>
                <a:ext uri="{FF2B5EF4-FFF2-40B4-BE49-F238E27FC236}">
                  <a16:creationId xmlns:a16="http://schemas.microsoft.com/office/drawing/2014/main" id="{1230F407-DE2A-42DE-A86A-EADC84736DD3}"/>
                </a:ext>
              </a:extLst>
            </p:cNvPr>
            <p:cNvSpPr txBox="1"/>
            <p:nvPr/>
          </p:nvSpPr>
          <p:spPr>
            <a:xfrm>
              <a:off x="5521762" y="4043375"/>
              <a:ext cx="30153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400" dirty="0" err="1"/>
                <a:t>Deficient</a:t>
              </a:r>
              <a:r>
                <a:rPr lang="de-DE" sz="1400" dirty="0"/>
                <a:t> </a:t>
              </a:r>
              <a:r>
                <a:rPr lang="de-DE" sz="1400" dirty="0" err="1"/>
                <a:t>biochemical</a:t>
              </a:r>
              <a:r>
                <a:rPr lang="de-DE" sz="1400" dirty="0"/>
                <a:t> </a:t>
              </a:r>
              <a:r>
                <a:rPr lang="de-DE" sz="1400" dirty="0" err="1"/>
                <a:t>regulatory</a:t>
              </a:r>
              <a:r>
                <a:rPr lang="de-DE" sz="1400" dirty="0"/>
                <a:t> </a:t>
              </a:r>
              <a:r>
                <a:rPr lang="de-DE" sz="1400" dirty="0" err="1"/>
                <a:t>loops</a:t>
              </a:r>
              <a:endParaRPr lang="de-DE" sz="1200" dirty="0"/>
            </a:p>
          </p:txBody>
        </p:sp>
        <p:cxnSp>
          <p:nvCxnSpPr>
            <p:cNvPr id="35" name="Gerade Verbindung mit Pfeil 34">
              <a:extLst>
                <a:ext uri="{FF2B5EF4-FFF2-40B4-BE49-F238E27FC236}">
                  <a16:creationId xmlns:a16="http://schemas.microsoft.com/office/drawing/2014/main" id="{47936AF2-29DB-4486-8919-B3C8E787FFB5}"/>
                </a:ext>
              </a:extLst>
            </p:cNvPr>
            <p:cNvCxnSpPr/>
            <p:nvPr/>
          </p:nvCxnSpPr>
          <p:spPr>
            <a:xfrm>
              <a:off x="6769693" y="3076764"/>
              <a:ext cx="0" cy="24269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hteck: abgerundete Ecken 35">
              <a:extLst>
                <a:ext uri="{FF2B5EF4-FFF2-40B4-BE49-F238E27FC236}">
                  <a16:creationId xmlns:a16="http://schemas.microsoft.com/office/drawing/2014/main" id="{B1E678A8-1085-4EF1-8600-45EEECB9B79B}"/>
                </a:ext>
              </a:extLst>
            </p:cNvPr>
            <p:cNvSpPr/>
            <p:nvPr/>
          </p:nvSpPr>
          <p:spPr>
            <a:xfrm>
              <a:off x="3375681" y="4575863"/>
              <a:ext cx="3304857" cy="1771353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Textfeld 36">
              <a:extLst>
                <a:ext uri="{FF2B5EF4-FFF2-40B4-BE49-F238E27FC236}">
                  <a16:creationId xmlns:a16="http://schemas.microsoft.com/office/drawing/2014/main" id="{BD55768D-0784-4CC1-90B5-3BD875C935E1}"/>
                </a:ext>
              </a:extLst>
            </p:cNvPr>
            <p:cNvSpPr txBox="1"/>
            <p:nvPr/>
          </p:nvSpPr>
          <p:spPr>
            <a:xfrm>
              <a:off x="3492930" y="4672743"/>
              <a:ext cx="3233449" cy="16004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de-DE" sz="1400" dirty="0"/>
            </a:p>
            <a:p>
              <a:pPr algn="ctr"/>
              <a:r>
                <a:rPr lang="de-DE" sz="1400" dirty="0" err="1"/>
                <a:t>Reduced</a:t>
              </a:r>
              <a:r>
                <a:rPr lang="de-DE" sz="1400" dirty="0"/>
                <a:t> </a:t>
              </a:r>
              <a:r>
                <a:rPr lang="de-DE" sz="1400" dirty="0" err="1"/>
                <a:t>absorption</a:t>
              </a:r>
              <a:r>
                <a:rPr lang="de-DE" sz="1400" dirty="0"/>
                <a:t> </a:t>
              </a:r>
              <a:r>
                <a:rPr lang="de-DE" sz="1400" dirty="0" err="1"/>
                <a:t>of</a:t>
              </a:r>
              <a:r>
                <a:rPr lang="de-DE" sz="1400" dirty="0"/>
                <a:t> essential </a:t>
              </a:r>
              <a:r>
                <a:rPr lang="de-DE" sz="1400" dirty="0" err="1"/>
                <a:t>nutrients</a:t>
              </a:r>
              <a:endParaRPr lang="de-DE" sz="1400" dirty="0"/>
            </a:p>
            <a:p>
              <a:pPr algn="ctr"/>
              <a:r>
                <a:rPr lang="de-DE" sz="1400" dirty="0" err="1"/>
                <a:t>Increased</a:t>
              </a:r>
              <a:r>
                <a:rPr lang="de-DE" sz="1400" dirty="0"/>
                <a:t> </a:t>
              </a:r>
              <a:r>
                <a:rPr lang="de-DE" sz="1400" dirty="0" err="1"/>
                <a:t>pain</a:t>
              </a:r>
              <a:r>
                <a:rPr lang="de-DE" sz="1400" dirty="0"/>
                <a:t> </a:t>
              </a:r>
              <a:r>
                <a:rPr lang="de-DE" sz="1400" dirty="0" err="1"/>
                <a:t>awareness</a:t>
              </a:r>
              <a:endParaRPr lang="de-DE" sz="1400" dirty="0"/>
            </a:p>
            <a:p>
              <a:pPr algn="ctr"/>
              <a:endParaRPr lang="de-DE" sz="1400" dirty="0"/>
            </a:p>
            <a:p>
              <a:pPr algn="ctr"/>
              <a:r>
                <a:rPr lang="de-DE" sz="1400" dirty="0" err="1"/>
                <a:t>Increased</a:t>
              </a:r>
              <a:r>
                <a:rPr lang="de-DE" sz="1400" dirty="0"/>
                <a:t> </a:t>
              </a:r>
              <a:r>
                <a:rPr lang="de-DE" sz="1400" dirty="0" err="1"/>
                <a:t>tension</a:t>
              </a:r>
              <a:endParaRPr lang="de-DE" sz="1400" dirty="0"/>
            </a:p>
            <a:p>
              <a:pPr algn="ctr"/>
              <a:r>
                <a:rPr lang="de-DE" sz="1400" dirty="0" err="1"/>
                <a:t>Decreased</a:t>
              </a:r>
              <a:r>
                <a:rPr lang="de-DE" sz="1400" dirty="0"/>
                <a:t> </a:t>
              </a:r>
              <a:r>
                <a:rPr lang="de-DE" sz="1400" dirty="0" err="1"/>
                <a:t>recovery</a:t>
              </a:r>
              <a:r>
                <a:rPr lang="de-DE" sz="1400" dirty="0"/>
                <a:t> </a:t>
              </a:r>
              <a:r>
                <a:rPr lang="de-DE" sz="1400" dirty="0" err="1"/>
                <a:t>capacity</a:t>
              </a:r>
              <a:endParaRPr lang="de-DE" sz="1400" dirty="0"/>
            </a:p>
            <a:p>
              <a:pPr algn="ctr"/>
              <a:r>
                <a:rPr lang="de-DE" sz="1400" dirty="0" err="1"/>
                <a:t>Decreased</a:t>
              </a:r>
              <a:r>
                <a:rPr lang="de-DE" sz="1400" dirty="0"/>
                <a:t> immune </a:t>
              </a:r>
              <a:r>
                <a:rPr lang="de-DE" sz="1400" dirty="0" err="1"/>
                <a:t>response</a:t>
              </a:r>
              <a:endParaRPr lang="de-DE" sz="1200" dirty="0"/>
            </a:p>
          </p:txBody>
        </p:sp>
        <p:cxnSp>
          <p:nvCxnSpPr>
            <p:cNvPr id="38" name="Gerade Verbindung mit Pfeil 37">
              <a:extLst>
                <a:ext uri="{FF2B5EF4-FFF2-40B4-BE49-F238E27FC236}">
                  <a16:creationId xmlns:a16="http://schemas.microsoft.com/office/drawing/2014/main" id="{F60271EE-4BB8-458D-B881-266129327630}"/>
                </a:ext>
              </a:extLst>
            </p:cNvPr>
            <p:cNvCxnSpPr/>
            <p:nvPr/>
          </p:nvCxnSpPr>
          <p:spPr>
            <a:xfrm flipH="1">
              <a:off x="6680538" y="5046088"/>
              <a:ext cx="84421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mit Pfeil 38">
              <a:extLst>
                <a:ext uri="{FF2B5EF4-FFF2-40B4-BE49-F238E27FC236}">
                  <a16:creationId xmlns:a16="http://schemas.microsoft.com/office/drawing/2014/main" id="{0A33BB69-BB07-4DDD-A083-403497FE4C90}"/>
                </a:ext>
              </a:extLst>
            </p:cNvPr>
            <p:cNvCxnSpPr/>
            <p:nvPr/>
          </p:nvCxnSpPr>
          <p:spPr>
            <a:xfrm flipH="1">
              <a:off x="6628380" y="5808088"/>
              <a:ext cx="84421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hteck: abgerundete Ecken 39">
              <a:extLst>
                <a:ext uri="{FF2B5EF4-FFF2-40B4-BE49-F238E27FC236}">
                  <a16:creationId xmlns:a16="http://schemas.microsoft.com/office/drawing/2014/main" id="{654ACD40-FDD2-4144-BCA1-2852A03E6411}"/>
                </a:ext>
              </a:extLst>
            </p:cNvPr>
            <p:cNvSpPr/>
            <p:nvPr/>
          </p:nvSpPr>
          <p:spPr>
            <a:xfrm>
              <a:off x="1202305" y="4625033"/>
              <a:ext cx="2079500" cy="196977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187F09AE-D0D3-4478-B307-F7499D1EFF68}"/>
                </a:ext>
              </a:extLst>
            </p:cNvPr>
            <p:cNvSpPr txBox="1"/>
            <p:nvPr/>
          </p:nvSpPr>
          <p:spPr>
            <a:xfrm>
              <a:off x="1202305" y="4887717"/>
              <a:ext cx="2127535" cy="19697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dirty="0"/>
                <a:t>Irritable bowl</a:t>
              </a:r>
            </a:p>
            <a:p>
              <a:pPr algn="ctr"/>
              <a:r>
                <a:rPr lang="de-DE" sz="1400" dirty="0"/>
                <a:t>Pain </a:t>
              </a:r>
              <a:r>
                <a:rPr lang="de-DE" sz="1400" dirty="0" err="1"/>
                <a:t>syndroms</a:t>
              </a:r>
              <a:endParaRPr lang="de-DE" sz="1400" dirty="0"/>
            </a:p>
            <a:p>
              <a:pPr algn="ctr"/>
              <a:endParaRPr lang="de-DE" sz="1400" dirty="0"/>
            </a:p>
            <a:p>
              <a:pPr algn="ctr"/>
              <a:r>
                <a:rPr lang="de-DE" sz="1400" dirty="0" err="1"/>
                <a:t>Tense</a:t>
              </a:r>
              <a:r>
                <a:rPr lang="de-DE" sz="1400" dirty="0"/>
                <a:t> </a:t>
              </a:r>
              <a:r>
                <a:rPr lang="de-DE" sz="1400" dirty="0" err="1"/>
                <a:t>muscles</a:t>
              </a:r>
              <a:r>
                <a:rPr lang="de-DE" sz="1400" dirty="0"/>
                <a:t>, </a:t>
              </a:r>
              <a:r>
                <a:rPr lang="de-DE" sz="1400" dirty="0" err="1"/>
                <a:t>headaches</a:t>
              </a:r>
              <a:endParaRPr lang="de-DE" sz="1400" dirty="0"/>
            </a:p>
            <a:p>
              <a:pPr algn="ctr"/>
              <a:r>
                <a:rPr lang="de-DE" sz="1400" dirty="0"/>
                <a:t>Fatigue</a:t>
              </a:r>
            </a:p>
            <a:p>
              <a:pPr algn="ctr"/>
              <a:r>
                <a:rPr lang="de-DE" sz="1400" dirty="0" err="1"/>
                <a:t>Increased</a:t>
              </a:r>
              <a:r>
                <a:rPr lang="de-DE" sz="1400" dirty="0"/>
                <a:t> </a:t>
              </a:r>
              <a:r>
                <a:rPr lang="de-DE" sz="1400" dirty="0" err="1"/>
                <a:t>susceptibility</a:t>
              </a:r>
              <a:endParaRPr lang="de-DE" sz="1400" dirty="0"/>
            </a:p>
            <a:p>
              <a:pPr algn="ctr"/>
              <a:r>
                <a:rPr lang="de-DE" sz="1200" dirty="0"/>
                <a:t>e.g. viral and </a:t>
              </a:r>
              <a:r>
                <a:rPr lang="de-DE" sz="1200" dirty="0" err="1"/>
                <a:t>bacterial</a:t>
              </a:r>
              <a:r>
                <a:rPr lang="de-DE" sz="1200" dirty="0"/>
                <a:t> </a:t>
              </a:r>
              <a:r>
                <a:rPr lang="de-DE" sz="1200" dirty="0" err="1"/>
                <a:t>infections</a:t>
              </a:r>
              <a:endParaRPr lang="de-DE" sz="1200" dirty="0"/>
            </a:p>
            <a:p>
              <a:pPr algn="ctr"/>
              <a:endParaRPr lang="de-DE" sz="1400" dirty="0"/>
            </a:p>
          </p:txBody>
        </p:sp>
        <p:cxnSp>
          <p:nvCxnSpPr>
            <p:cNvPr id="42" name="Gerade Verbindung mit Pfeil 41">
              <a:extLst>
                <a:ext uri="{FF2B5EF4-FFF2-40B4-BE49-F238E27FC236}">
                  <a16:creationId xmlns:a16="http://schemas.microsoft.com/office/drawing/2014/main" id="{C9D2E399-9AAE-4F2E-B1EE-10BAEE1254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07734" y="5298501"/>
              <a:ext cx="1025159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mit Pfeil 42">
              <a:extLst>
                <a:ext uri="{FF2B5EF4-FFF2-40B4-BE49-F238E27FC236}">
                  <a16:creationId xmlns:a16="http://schemas.microsoft.com/office/drawing/2014/main" id="{5BB1D813-F90E-4D56-8D8C-ED9ED6B6335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71673" y="5693790"/>
              <a:ext cx="103839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mit Pfeil 43">
              <a:extLst>
                <a:ext uri="{FF2B5EF4-FFF2-40B4-BE49-F238E27FC236}">
                  <a16:creationId xmlns:a16="http://schemas.microsoft.com/office/drawing/2014/main" id="{B2D17CB0-EF7A-4D70-905C-15FB8B9C59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07734" y="5928362"/>
              <a:ext cx="1025159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 Verbindung mit Pfeil 44">
              <a:extLst>
                <a:ext uri="{FF2B5EF4-FFF2-40B4-BE49-F238E27FC236}">
                  <a16:creationId xmlns:a16="http://schemas.microsoft.com/office/drawing/2014/main" id="{EF7B839C-6ADB-4865-992E-290750567F7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57538" y="6137912"/>
              <a:ext cx="775356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mit Pfeil 45">
              <a:extLst>
                <a:ext uri="{FF2B5EF4-FFF2-40B4-BE49-F238E27FC236}">
                  <a16:creationId xmlns:a16="http://schemas.microsoft.com/office/drawing/2014/main" id="{D102366C-0500-4E7D-8E06-2230B6AB305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38450" y="5046088"/>
              <a:ext cx="719220" cy="1212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Stern: 5 Zacken 46">
              <a:extLst>
                <a:ext uri="{FF2B5EF4-FFF2-40B4-BE49-F238E27FC236}">
                  <a16:creationId xmlns:a16="http://schemas.microsoft.com/office/drawing/2014/main" id="{B271D815-8E10-4361-AFDF-506289A6BDEE}"/>
                </a:ext>
              </a:extLst>
            </p:cNvPr>
            <p:cNvSpPr/>
            <p:nvPr/>
          </p:nvSpPr>
          <p:spPr>
            <a:xfrm>
              <a:off x="130977" y="2829100"/>
              <a:ext cx="2190900" cy="1610837"/>
            </a:xfrm>
            <a:prstGeom prst="star5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Textfeld 47">
              <a:extLst>
                <a:ext uri="{FF2B5EF4-FFF2-40B4-BE49-F238E27FC236}">
                  <a16:creationId xmlns:a16="http://schemas.microsoft.com/office/drawing/2014/main" id="{1A746E46-3FE4-4DE5-BB50-0A2B7CC33C52}"/>
                </a:ext>
              </a:extLst>
            </p:cNvPr>
            <p:cNvSpPr txBox="1"/>
            <p:nvPr/>
          </p:nvSpPr>
          <p:spPr>
            <a:xfrm>
              <a:off x="650233" y="3345819"/>
              <a:ext cx="1124026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400" dirty="0" err="1"/>
                <a:t>Anxiety</a:t>
              </a:r>
              <a:endParaRPr lang="de-DE" sz="1400" dirty="0"/>
            </a:p>
            <a:p>
              <a:pPr algn="ctr"/>
              <a:r>
                <a:rPr lang="de-DE" sz="1400" dirty="0" err="1"/>
                <a:t>Worry</a:t>
              </a:r>
              <a:r>
                <a:rPr lang="de-DE" sz="1400" dirty="0"/>
                <a:t> </a:t>
              </a:r>
            </a:p>
            <a:p>
              <a:pPr algn="ctr"/>
              <a:r>
                <a:rPr lang="de-DE" sz="1400" dirty="0" err="1"/>
                <a:t>about</a:t>
              </a:r>
              <a:r>
                <a:rPr lang="de-DE" sz="1400" dirty="0"/>
                <a:t> </a:t>
              </a:r>
              <a:r>
                <a:rPr lang="de-DE" sz="1400" dirty="0" err="1"/>
                <a:t>health</a:t>
              </a:r>
              <a:endParaRPr lang="de-DE" sz="1200" dirty="0"/>
            </a:p>
          </p:txBody>
        </p:sp>
        <p:cxnSp>
          <p:nvCxnSpPr>
            <p:cNvPr id="49" name="Gerade Verbindung mit Pfeil 48">
              <a:extLst>
                <a:ext uri="{FF2B5EF4-FFF2-40B4-BE49-F238E27FC236}">
                  <a16:creationId xmlns:a16="http://schemas.microsoft.com/office/drawing/2014/main" id="{FBD47A06-7E2D-4AA0-B4E5-A8BF16D676A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216286" y="4039711"/>
              <a:ext cx="2381" cy="137319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mit Pfeil 49">
              <a:extLst>
                <a:ext uri="{FF2B5EF4-FFF2-40B4-BE49-F238E27FC236}">
                  <a16:creationId xmlns:a16="http://schemas.microsoft.com/office/drawing/2014/main" id="{CD2B8F24-DDB3-4303-9949-9C8DE2F2835C}"/>
                </a:ext>
              </a:extLst>
            </p:cNvPr>
            <p:cNvCxnSpPr>
              <a:cxnSpLocks/>
            </p:cNvCxnSpPr>
            <p:nvPr/>
          </p:nvCxnSpPr>
          <p:spPr>
            <a:xfrm>
              <a:off x="9199049" y="4600823"/>
              <a:ext cx="57150" cy="231969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mit Pfeil 50">
              <a:extLst>
                <a:ext uri="{FF2B5EF4-FFF2-40B4-BE49-F238E27FC236}">
                  <a16:creationId xmlns:a16="http://schemas.microsoft.com/office/drawing/2014/main" id="{1E07147F-72F6-4BDC-840B-E577556891D4}"/>
                </a:ext>
              </a:extLst>
            </p:cNvPr>
            <p:cNvCxnSpPr>
              <a:cxnSpLocks/>
            </p:cNvCxnSpPr>
            <p:nvPr/>
          </p:nvCxnSpPr>
          <p:spPr>
            <a:xfrm>
              <a:off x="10105570" y="2829100"/>
              <a:ext cx="0" cy="241494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mit Pfeil 51">
              <a:extLst>
                <a:ext uri="{FF2B5EF4-FFF2-40B4-BE49-F238E27FC236}">
                  <a16:creationId xmlns:a16="http://schemas.microsoft.com/office/drawing/2014/main" id="{DF624B8B-1D58-4D91-AA55-49ECCE3CC8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604609" y="5429932"/>
              <a:ext cx="125416" cy="20461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mit Pfeil 52">
              <a:extLst>
                <a:ext uri="{FF2B5EF4-FFF2-40B4-BE49-F238E27FC236}">
                  <a16:creationId xmlns:a16="http://schemas.microsoft.com/office/drawing/2014/main" id="{2E25F391-6650-4AEC-83C5-2160BBCE3C4C}"/>
                </a:ext>
              </a:extLst>
            </p:cNvPr>
            <p:cNvCxnSpPr>
              <a:cxnSpLocks/>
            </p:cNvCxnSpPr>
            <p:nvPr/>
          </p:nvCxnSpPr>
          <p:spPr>
            <a:xfrm>
              <a:off x="5340618" y="1124622"/>
              <a:ext cx="48033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mit Pfeil 53">
              <a:extLst>
                <a:ext uri="{FF2B5EF4-FFF2-40B4-BE49-F238E27FC236}">
                  <a16:creationId xmlns:a16="http://schemas.microsoft.com/office/drawing/2014/main" id="{BF0731D1-F165-4202-AD24-1C3BEFC12904}"/>
                </a:ext>
              </a:extLst>
            </p:cNvPr>
            <p:cNvCxnSpPr>
              <a:cxnSpLocks/>
            </p:cNvCxnSpPr>
            <p:nvPr/>
          </p:nvCxnSpPr>
          <p:spPr>
            <a:xfrm>
              <a:off x="5158349" y="4130790"/>
              <a:ext cx="152400" cy="1919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mit Pfeil 54">
              <a:extLst>
                <a:ext uri="{FF2B5EF4-FFF2-40B4-BE49-F238E27FC236}">
                  <a16:creationId xmlns:a16="http://schemas.microsoft.com/office/drawing/2014/main" id="{1E85B630-5828-463E-8FD9-8AE4CD4020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75523" y="6365939"/>
              <a:ext cx="686982" cy="1872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feld 55">
              <a:extLst>
                <a:ext uri="{FF2B5EF4-FFF2-40B4-BE49-F238E27FC236}">
                  <a16:creationId xmlns:a16="http://schemas.microsoft.com/office/drawing/2014/main" id="{4333CAA9-2598-4F6E-BA16-5DE50C818F8F}"/>
                </a:ext>
              </a:extLst>
            </p:cNvPr>
            <p:cNvSpPr txBox="1"/>
            <p:nvPr/>
          </p:nvSpPr>
          <p:spPr>
            <a:xfrm>
              <a:off x="7921425" y="6365939"/>
              <a:ext cx="5806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100" dirty="0" err="1"/>
                <a:t>Causes</a:t>
              </a:r>
              <a:endParaRPr lang="de-DE" sz="1100" dirty="0"/>
            </a:p>
          </p:txBody>
        </p:sp>
        <p:sp>
          <p:nvSpPr>
            <p:cNvPr id="57" name="Textfeld 56">
              <a:extLst>
                <a:ext uri="{FF2B5EF4-FFF2-40B4-BE49-F238E27FC236}">
                  <a16:creationId xmlns:a16="http://schemas.microsoft.com/office/drawing/2014/main" id="{A6B5850D-F82F-477B-A462-8197E6DDB8F8}"/>
                </a:ext>
              </a:extLst>
            </p:cNvPr>
            <p:cNvSpPr txBox="1"/>
            <p:nvPr/>
          </p:nvSpPr>
          <p:spPr>
            <a:xfrm>
              <a:off x="8967665" y="316458"/>
              <a:ext cx="1948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Prof. Stark Method</a:t>
              </a:r>
            </a:p>
          </p:txBody>
        </p:sp>
        <p:sp>
          <p:nvSpPr>
            <p:cNvPr id="58" name="Ellipse 57">
              <a:extLst>
                <a:ext uri="{FF2B5EF4-FFF2-40B4-BE49-F238E27FC236}">
                  <a16:creationId xmlns:a16="http://schemas.microsoft.com/office/drawing/2014/main" id="{503B68D8-DAAB-4849-98EA-1DF9A90FB115}"/>
                </a:ext>
              </a:extLst>
            </p:cNvPr>
            <p:cNvSpPr/>
            <p:nvPr/>
          </p:nvSpPr>
          <p:spPr>
            <a:xfrm>
              <a:off x="7750307" y="2476171"/>
              <a:ext cx="1913579" cy="512188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Textfeld 58">
              <a:extLst>
                <a:ext uri="{FF2B5EF4-FFF2-40B4-BE49-F238E27FC236}">
                  <a16:creationId xmlns:a16="http://schemas.microsoft.com/office/drawing/2014/main" id="{325D8A52-7B41-4686-9721-CD95A5BFA1CF}"/>
                </a:ext>
              </a:extLst>
            </p:cNvPr>
            <p:cNvSpPr txBox="1"/>
            <p:nvPr/>
          </p:nvSpPr>
          <p:spPr>
            <a:xfrm>
              <a:off x="7930569" y="2557353"/>
              <a:ext cx="11576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/>
                <a:t>Avoidance</a:t>
              </a:r>
              <a:endParaRPr lang="de-DE" dirty="0"/>
            </a:p>
          </p:txBody>
        </p:sp>
        <p:sp>
          <p:nvSpPr>
            <p:cNvPr id="60" name="Ellipse 59">
              <a:extLst>
                <a:ext uri="{FF2B5EF4-FFF2-40B4-BE49-F238E27FC236}">
                  <a16:creationId xmlns:a16="http://schemas.microsoft.com/office/drawing/2014/main" id="{831B7B89-B755-4A7A-B126-D70D0298D633}"/>
                </a:ext>
              </a:extLst>
            </p:cNvPr>
            <p:cNvSpPr/>
            <p:nvPr/>
          </p:nvSpPr>
          <p:spPr>
            <a:xfrm>
              <a:off x="219491" y="2285419"/>
              <a:ext cx="1913579" cy="512188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Textfeld 60">
              <a:extLst>
                <a:ext uri="{FF2B5EF4-FFF2-40B4-BE49-F238E27FC236}">
                  <a16:creationId xmlns:a16="http://schemas.microsoft.com/office/drawing/2014/main" id="{F4C0832E-BD22-4481-A965-EA7EA43156B7}"/>
                </a:ext>
              </a:extLst>
            </p:cNvPr>
            <p:cNvSpPr txBox="1"/>
            <p:nvPr/>
          </p:nvSpPr>
          <p:spPr>
            <a:xfrm>
              <a:off x="399753" y="2366601"/>
              <a:ext cx="17649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/>
                <a:t>Psychoeducation</a:t>
              </a:r>
              <a:endParaRPr lang="de-DE" dirty="0"/>
            </a:p>
          </p:txBody>
        </p:sp>
        <p:sp>
          <p:nvSpPr>
            <p:cNvPr id="62" name="Ellipse 61">
              <a:extLst>
                <a:ext uri="{FF2B5EF4-FFF2-40B4-BE49-F238E27FC236}">
                  <a16:creationId xmlns:a16="http://schemas.microsoft.com/office/drawing/2014/main" id="{1150265E-AC20-4FEC-9122-264D444540AB}"/>
                </a:ext>
              </a:extLst>
            </p:cNvPr>
            <p:cNvSpPr/>
            <p:nvPr/>
          </p:nvSpPr>
          <p:spPr>
            <a:xfrm>
              <a:off x="3320409" y="1406300"/>
              <a:ext cx="1913579" cy="512188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E7B3F057-093B-4C9A-8957-9F905822D0F6}"/>
                </a:ext>
              </a:extLst>
            </p:cNvPr>
            <p:cNvSpPr txBox="1"/>
            <p:nvPr/>
          </p:nvSpPr>
          <p:spPr>
            <a:xfrm>
              <a:off x="3500671" y="1487482"/>
              <a:ext cx="15530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/>
                <a:t>Psychotherapy</a:t>
              </a:r>
              <a:endParaRPr lang="de-DE" dirty="0"/>
            </a:p>
          </p:txBody>
        </p:sp>
        <p:sp>
          <p:nvSpPr>
            <p:cNvPr id="64" name="Ellipse 63">
              <a:extLst>
                <a:ext uri="{FF2B5EF4-FFF2-40B4-BE49-F238E27FC236}">
                  <a16:creationId xmlns:a16="http://schemas.microsoft.com/office/drawing/2014/main" id="{0229937C-6EDA-4DAD-AC75-970D5788CB78}"/>
                </a:ext>
              </a:extLst>
            </p:cNvPr>
            <p:cNvSpPr/>
            <p:nvPr/>
          </p:nvSpPr>
          <p:spPr>
            <a:xfrm>
              <a:off x="2377572" y="3960730"/>
              <a:ext cx="2274257" cy="512188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F240B6E8-F5DE-4C08-8871-ED78DB6106BA}"/>
                </a:ext>
              </a:extLst>
            </p:cNvPr>
            <p:cNvSpPr txBox="1"/>
            <p:nvPr/>
          </p:nvSpPr>
          <p:spPr>
            <a:xfrm>
              <a:off x="2557834" y="4041912"/>
              <a:ext cx="22508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/>
                <a:t>Dietary</a:t>
              </a:r>
              <a:r>
                <a:rPr lang="de-DE" dirty="0"/>
                <a:t> </a:t>
              </a:r>
              <a:r>
                <a:rPr lang="de-DE" dirty="0" err="1"/>
                <a:t>supplements</a:t>
              </a:r>
              <a:endParaRPr lang="de-DE" dirty="0"/>
            </a:p>
          </p:txBody>
        </p:sp>
        <p:sp>
          <p:nvSpPr>
            <p:cNvPr id="66" name="Ellipse 65">
              <a:extLst>
                <a:ext uri="{FF2B5EF4-FFF2-40B4-BE49-F238E27FC236}">
                  <a16:creationId xmlns:a16="http://schemas.microsoft.com/office/drawing/2014/main" id="{63B680D1-AA5D-4E94-A0CC-A3171AF82000}"/>
                </a:ext>
              </a:extLst>
            </p:cNvPr>
            <p:cNvSpPr/>
            <p:nvPr/>
          </p:nvSpPr>
          <p:spPr>
            <a:xfrm>
              <a:off x="8000320" y="3015370"/>
              <a:ext cx="1913579" cy="512188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7" name="Textfeld 66">
              <a:extLst>
                <a:ext uri="{FF2B5EF4-FFF2-40B4-BE49-F238E27FC236}">
                  <a16:creationId xmlns:a16="http://schemas.microsoft.com/office/drawing/2014/main" id="{D896D610-504F-44E8-80A6-D917C75BEC26}"/>
                </a:ext>
              </a:extLst>
            </p:cNvPr>
            <p:cNvSpPr txBox="1"/>
            <p:nvPr/>
          </p:nvSpPr>
          <p:spPr>
            <a:xfrm>
              <a:off x="8180582" y="3096552"/>
              <a:ext cx="10997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/>
                <a:t>Discharge</a:t>
              </a:r>
              <a:endParaRPr lang="de-DE" dirty="0"/>
            </a:p>
          </p:txBody>
        </p:sp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F7BB928B-EEFE-4691-BD6E-314F75466A38}"/>
                </a:ext>
              </a:extLst>
            </p:cNvPr>
            <p:cNvSpPr/>
            <p:nvPr/>
          </p:nvSpPr>
          <p:spPr>
            <a:xfrm>
              <a:off x="5905863" y="5142378"/>
              <a:ext cx="1913579" cy="706284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" name="Textfeld 68">
              <a:extLst>
                <a:ext uri="{FF2B5EF4-FFF2-40B4-BE49-F238E27FC236}">
                  <a16:creationId xmlns:a16="http://schemas.microsoft.com/office/drawing/2014/main" id="{FAB05DB8-851F-4127-8A85-242A37087C76}"/>
                </a:ext>
              </a:extLst>
            </p:cNvPr>
            <p:cNvSpPr txBox="1"/>
            <p:nvPr/>
          </p:nvSpPr>
          <p:spPr>
            <a:xfrm>
              <a:off x="6233627" y="5200458"/>
              <a:ext cx="121526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Relaxation</a:t>
              </a:r>
            </a:p>
            <a:p>
              <a:r>
                <a:rPr lang="de-DE" dirty="0" err="1"/>
                <a:t>meditation</a:t>
              </a:r>
              <a:endParaRPr lang="de-DE" dirty="0"/>
            </a:p>
          </p:txBody>
        </p:sp>
        <p:sp>
          <p:nvSpPr>
            <p:cNvPr id="70" name="Ellipse 69">
              <a:extLst>
                <a:ext uri="{FF2B5EF4-FFF2-40B4-BE49-F238E27FC236}">
                  <a16:creationId xmlns:a16="http://schemas.microsoft.com/office/drawing/2014/main" id="{DC24CAD1-E092-43C8-BB09-F118153B9ACE}"/>
                </a:ext>
              </a:extLst>
            </p:cNvPr>
            <p:cNvSpPr/>
            <p:nvPr/>
          </p:nvSpPr>
          <p:spPr>
            <a:xfrm>
              <a:off x="4040136" y="4401396"/>
              <a:ext cx="1913579" cy="512188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Textfeld 70">
              <a:extLst>
                <a:ext uri="{FF2B5EF4-FFF2-40B4-BE49-F238E27FC236}">
                  <a16:creationId xmlns:a16="http://schemas.microsoft.com/office/drawing/2014/main" id="{C9578D10-C6A5-4750-BAC9-877252F71A08}"/>
                </a:ext>
              </a:extLst>
            </p:cNvPr>
            <p:cNvSpPr txBox="1"/>
            <p:nvPr/>
          </p:nvSpPr>
          <p:spPr>
            <a:xfrm>
              <a:off x="4220398" y="4482578"/>
              <a:ext cx="16001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Gut </a:t>
              </a:r>
              <a:r>
                <a:rPr lang="de-DE" dirty="0" err="1"/>
                <a:t>renovation</a:t>
              </a:r>
              <a:endParaRPr lang="de-DE" dirty="0"/>
            </a:p>
          </p:txBody>
        </p:sp>
        <p:sp>
          <p:nvSpPr>
            <p:cNvPr id="72" name="Ellipse 71">
              <a:extLst>
                <a:ext uri="{FF2B5EF4-FFF2-40B4-BE49-F238E27FC236}">
                  <a16:creationId xmlns:a16="http://schemas.microsoft.com/office/drawing/2014/main" id="{FBD3E5C6-8611-4283-B9F5-4C8BF8B442B3}"/>
                </a:ext>
              </a:extLst>
            </p:cNvPr>
            <p:cNvSpPr/>
            <p:nvPr/>
          </p:nvSpPr>
          <p:spPr>
            <a:xfrm>
              <a:off x="9829910" y="3365667"/>
              <a:ext cx="2231109" cy="512188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Textfeld 72">
              <a:extLst>
                <a:ext uri="{FF2B5EF4-FFF2-40B4-BE49-F238E27FC236}">
                  <a16:creationId xmlns:a16="http://schemas.microsoft.com/office/drawing/2014/main" id="{CA7F10E7-8CE6-4E69-A5A5-20D191043983}"/>
                </a:ext>
              </a:extLst>
            </p:cNvPr>
            <p:cNvSpPr txBox="1"/>
            <p:nvPr/>
          </p:nvSpPr>
          <p:spPr>
            <a:xfrm>
              <a:off x="10010172" y="3446849"/>
              <a:ext cx="20674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Amygdala </a:t>
              </a:r>
              <a:r>
                <a:rPr lang="de-DE" dirty="0" err="1"/>
                <a:t>retraining</a:t>
              </a:r>
              <a:endParaRPr lang="de-DE" dirty="0"/>
            </a:p>
          </p:txBody>
        </p:sp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6F5E5CC1-9BA8-440D-AFA0-024798282982}"/>
                </a:ext>
              </a:extLst>
            </p:cNvPr>
            <p:cNvSpPr/>
            <p:nvPr/>
          </p:nvSpPr>
          <p:spPr>
            <a:xfrm>
              <a:off x="4263279" y="6273181"/>
              <a:ext cx="1913579" cy="512188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Textfeld 74">
              <a:extLst>
                <a:ext uri="{FF2B5EF4-FFF2-40B4-BE49-F238E27FC236}">
                  <a16:creationId xmlns:a16="http://schemas.microsoft.com/office/drawing/2014/main" id="{E5745F82-51EE-4751-9AFF-51C0BDC8DEAA}"/>
                </a:ext>
              </a:extLst>
            </p:cNvPr>
            <p:cNvSpPr txBox="1"/>
            <p:nvPr/>
          </p:nvSpPr>
          <p:spPr>
            <a:xfrm>
              <a:off x="4443541" y="6354363"/>
              <a:ext cx="16417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Immun support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2614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Breitbild</PresentationFormat>
  <Paragraphs>51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Prof</dc:creator>
  <cp:lastModifiedBy>Prof</cp:lastModifiedBy>
  <cp:revision>1</cp:revision>
  <dcterms:created xsi:type="dcterms:W3CDTF">2020-02-12T17:12:57Z</dcterms:created>
  <dcterms:modified xsi:type="dcterms:W3CDTF">2020-02-12T17:13:18Z</dcterms:modified>
</cp:coreProperties>
</file>